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1" r:id="rId12"/>
    <p:sldId id="264" r:id="rId13"/>
    <p:sldId id="265" r:id="rId14"/>
    <p:sldId id="266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3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1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1837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43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6424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9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9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0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9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2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2A95-5763-4E85-A3AD-CB1E7E38E03E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91425B-C19F-4FD4-AF47-D1F9DCA9E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6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jaro.com/rom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51327"/>
            <a:ext cx="11353800" cy="402950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7" algn="r" rtl="1" fontAlgn="base"/>
            <a:endParaRPr lang="fa-IR" sz="9000" b="1" dirty="0">
              <a:solidFill>
                <a:schemeClr val="accent1">
                  <a:lumMod val="60000"/>
                  <a:lumOff val="40000"/>
                </a:schemeClr>
              </a:solidFill>
              <a:cs typeface="B Compset" panose="00000400000000000000" pitchFamily="2" charset="-78"/>
            </a:endParaRPr>
          </a:p>
          <a:p>
            <a:pPr lvl="5" algn="r" rtl="1" fontAlgn="base"/>
            <a:r>
              <a:rPr lang="fa-IR" sz="9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anose="00000400000000000000" pitchFamily="2" charset="-78"/>
              </a:rPr>
              <a:t>گردشگری سلامت   </a:t>
            </a:r>
          </a:p>
          <a:p>
            <a:pPr lvl="7" algn="r" rtl="1" fontAlgn="base"/>
            <a:endParaRPr lang="fa-IR" sz="9000" b="1" dirty="0" smtClean="0">
              <a:solidFill>
                <a:schemeClr val="accent1">
                  <a:lumMod val="60000"/>
                  <a:lumOff val="40000"/>
                </a:schemeClr>
              </a:solidFill>
              <a:cs typeface="B Compset" panose="00000400000000000000" pitchFamily="2" charset="-78"/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8" b="2528"/>
          <a:stretch>
            <a:fillRect/>
          </a:stretch>
        </p:blipFill>
        <p:spPr bwMode="auto">
          <a:xfrm rot="21091029">
            <a:off x="2647071" y="-93302"/>
            <a:ext cx="6139639" cy="364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5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r>
              <a:rPr lang="fa-IR" dirty="0" smtClean="0"/>
              <a:t>دلایل کاهش چشمگیر گردشگری سلامت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r" rtl="1"/>
            <a:r>
              <a:rPr lang="fa-IR" dirty="0" smtClean="0"/>
              <a:t>1- </a:t>
            </a:r>
            <a:r>
              <a:rPr lang="fa-IR" sz="2000" dirty="0" smtClean="0"/>
              <a:t>عدم هماهنگی کامل بین ارگانهای درگیر در جهت سامان دهی سلامت</a:t>
            </a:r>
          </a:p>
          <a:p>
            <a:pPr algn="r" rtl="1"/>
            <a:r>
              <a:rPr lang="fa-IR" sz="2000" dirty="0" smtClean="0"/>
              <a:t>2- عدم وجود شر کت های گردشگری سلامت فعال و دارای مجوز</a:t>
            </a:r>
          </a:p>
          <a:p>
            <a:pPr algn="r" rtl="1"/>
            <a:r>
              <a:rPr lang="fa-IR" sz="2000" dirty="0" smtClean="0"/>
              <a:t>3- عدم وجود هتل ومهمانپذیر کافی و اسکان گردشگران سلامت</a:t>
            </a:r>
          </a:p>
          <a:p>
            <a:pPr algn="r" rtl="1"/>
            <a:r>
              <a:rPr lang="fa-IR" sz="2000" dirty="0" smtClean="0"/>
              <a:t>4- عدم رعایت تعرفه در بعضی مطب ها و واحد های ارائه دهنده خدمات سرپائی تشخیصی و درمانی </a:t>
            </a:r>
          </a:p>
          <a:p>
            <a:pPr algn="r" rtl="1"/>
            <a:r>
              <a:rPr lang="fa-IR" sz="2000" dirty="0" smtClean="0"/>
              <a:t>5- عدم وجود پرواز مستقیم از باکو به تبریز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82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r>
              <a:rPr lang="fa-IR" dirty="0" smtClean="0"/>
              <a:t>فرصت دانشگاه برای جذب بیمار بین الملل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en-US" sz="2000" dirty="0">
                <a:cs typeface="B Baran Outline" panose="00000400000000000000" pitchFamily="2" charset="-78"/>
              </a:rPr>
              <a:t> </a:t>
            </a:r>
            <a:r>
              <a:rPr lang="ar-SA" sz="2000" dirty="0" smtClean="0"/>
              <a:t>ترغیب </a:t>
            </a:r>
            <a:r>
              <a:rPr lang="ar-SA" sz="2000" dirty="0"/>
              <a:t>مراکز آموزشی درمانی و بیمارستانهای غیر دانشگاهی  جهت اخذ مجوز </a:t>
            </a:r>
            <a:r>
              <a:rPr lang="en-US" sz="2000" dirty="0"/>
              <a:t>IPD </a:t>
            </a:r>
            <a:r>
              <a:rPr lang="fa-IR" sz="2000" dirty="0"/>
              <a:t> از دانشگاه و وزارت</a:t>
            </a:r>
            <a:endParaRPr lang="en-US" sz="2000" dirty="0"/>
          </a:p>
          <a:p>
            <a:pPr lvl="0" algn="just" rtl="1"/>
            <a:r>
              <a:rPr lang="fa-IR" sz="2000" dirty="0"/>
              <a:t>ترغیب شرکت ها و آژانس های گردشگری جهت اخذ مجوز به عنوان شرکت  تسهیل گر گردشگری سلامت</a:t>
            </a:r>
            <a:endParaRPr lang="en-US" sz="2000" dirty="0"/>
          </a:p>
          <a:p>
            <a:pPr lvl="0" algn="just" rtl="1"/>
            <a:r>
              <a:rPr lang="fa-IR" sz="2000" dirty="0"/>
              <a:t>شرکت اعضای </a:t>
            </a:r>
            <a:r>
              <a:rPr lang="en-US" sz="2000" dirty="0"/>
              <a:t>IPD </a:t>
            </a:r>
            <a:r>
              <a:rPr lang="fa-IR" sz="2000" dirty="0"/>
              <a:t> مراکز آموزشی درمانی ، بیمارستانهای دولتی و جراحی های محدود در دوره آموزش مقدماتی گردشگری در وزارت متبوع</a:t>
            </a:r>
            <a:endParaRPr lang="en-US" sz="2000" dirty="0"/>
          </a:p>
          <a:p>
            <a:pPr algn="just" rtl="1"/>
            <a:r>
              <a:rPr lang="fa-IR" sz="2000" dirty="0"/>
              <a:t>برگزاری جلسات باز آموزی و نوآموزی برای اعضای </a:t>
            </a:r>
            <a:r>
              <a:rPr lang="en-US" sz="2000" dirty="0"/>
              <a:t>IPD </a:t>
            </a:r>
            <a:r>
              <a:rPr lang="fa-IR" sz="2000" dirty="0"/>
              <a:t> بیمارستانها و مراکز آموزشی درمانی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43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480" y="27709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/>
              <a:t>بهترین روش های جذب گردشگر سلامت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758" y="1214581"/>
            <a:ext cx="4849091" cy="5486400"/>
          </a:xfrm>
        </p:spPr>
      </p:pic>
    </p:spTree>
    <p:extLst>
      <p:ext uri="{BB962C8B-B14F-4D97-AF65-F5344CB8AC3E}">
        <p14:creationId xmlns:p14="http://schemas.microsoft.com/office/powerpoint/2010/main" val="24275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7" y="298949"/>
            <a:ext cx="5437287" cy="6559051"/>
          </a:xfrm>
        </p:spPr>
      </p:pic>
    </p:spTree>
    <p:extLst>
      <p:ext uri="{BB962C8B-B14F-4D97-AF65-F5344CB8AC3E}">
        <p14:creationId xmlns:p14="http://schemas.microsoft.com/office/powerpoint/2010/main" val="45490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418" y="282172"/>
            <a:ext cx="5027652" cy="6243318"/>
          </a:xfrm>
        </p:spPr>
      </p:pic>
    </p:spTree>
    <p:extLst>
      <p:ext uri="{BB962C8B-B14F-4D97-AF65-F5344CB8AC3E}">
        <p14:creationId xmlns:p14="http://schemas.microsoft.com/office/powerpoint/2010/main" val="5051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36" y="500578"/>
            <a:ext cx="5555674" cy="6357422"/>
          </a:xfrm>
        </p:spPr>
      </p:pic>
    </p:spTree>
    <p:extLst>
      <p:ext uri="{BB962C8B-B14F-4D97-AF65-F5344CB8AC3E}">
        <p14:creationId xmlns:p14="http://schemas.microsoft.com/office/powerpoint/2010/main" val="404058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PICTURE\nature_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0" y="720436"/>
            <a:ext cx="8091054" cy="532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80303" y="3867788"/>
            <a:ext cx="5887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با تشکر از توجه شما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50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fa-IR" dirty="0" smtClean="0"/>
              <a:t>تعریف گردشگری سلامت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r" rtl="1" fontAlgn="base"/>
            <a:r>
              <a:rPr lang="fa-IR" sz="2800" b="1" dirty="0">
                <a:cs typeface="B Titr" panose="00000700000000000000" pitchFamily="2" charset="-78"/>
              </a:rPr>
              <a:t>تور</a:t>
            </a:r>
            <a:r>
              <a:rPr lang="fa-IR" sz="3200" b="1" dirty="0">
                <a:cs typeface="B Titr" panose="00000700000000000000" pitchFamily="2" charset="-78"/>
              </a:rPr>
              <a:t>یسم درمانی یا گردشگری سلامت چیست؟</a:t>
            </a:r>
          </a:p>
          <a:p>
            <a:pPr algn="just" rtl="1" fontAlgn="base"/>
            <a:r>
              <a:rPr lang="fa-IR" sz="2400" b="1" dirty="0">
                <a:cs typeface="B Compset" panose="00000400000000000000" pitchFamily="2" charset="-78"/>
              </a:rPr>
              <a:t> استفاده از خدماتی که به بهبود یا افزایش سلامتی و افزایش روحیه فرد (با استفاده از آب‌های معدنی ، آب و هوا یا مداخلات پزشکی) منجر می‌شود و در مکانی خارج از محل سکونت فرد – که بیش از ۲۴ ساعت است </a:t>
            </a:r>
            <a:r>
              <a:rPr lang="fa-IR" sz="2400" b="1" dirty="0" smtClean="0">
                <a:cs typeface="B Compset" panose="00000400000000000000" pitchFamily="2" charset="-78"/>
              </a:rPr>
              <a:t>و کمتر از یک سال </a:t>
            </a:r>
            <a:r>
              <a:rPr lang="fa-IR" sz="2400" b="1" dirty="0">
                <a:cs typeface="B Compset" panose="00000400000000000000" pitchFamily="2" charset="-78"/>
              </a:rPr>
              <a:t>به طول می‌انجامد. مقوله‌ی گردشگری سلامت فراتر از گردشگری درمانی است. </a:t>
            </a:r>
            <a:endParaRPr lang="en-US" sz="2400" b="1" dirty="0">
              <a:cs typeface="B Compset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ctr"/>
            <a:r>
              <a:rPr lang="fa-IR" dirty="0" smtClean="0"/>
              <a:t>تعریف بیمار بین الملل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فردی است خارجی که جهت دریافت خدمات تشخیصی و درمانی به بیمارستان مراجعه کرده است0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33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8472" y="2161310"/>
            <a:ext cx="8285019" cy="224676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r" fontAlgn="base"/>
            <a:r>
              <a:rPr lang="fa-IR" sz="3200" b="0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تاریخچه ی گردشگری سلامت</a:t>
            </a:r>
          </a:p>
          <a:p>
            <a:pPr algn="r" fontAlgn="base"/>
            <a:endParaRPr lang="fa-IR" sz="2400" b="0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just" rtl="1" fontAlgn="base"/>
            <a:r>
              <a:rPr lang="fa-IR" sz="2800" b="0" i="0" dirty="0" smtClean="0">
                <a:solidFill>
                  <a:srgbClr val="212121"/>
                </a:solidFill>
                <a:effectLst/>
                <a:latin typeface="IRANSans"/>
              </a:rPr>
              <a:t>گردشگری سلامت از زمان یونان و </a:t>
            </a:r>
            <a:r>
              <a:rPr lang="fa-IR" sz="2800" b="0" i="0" u="none" strike="noStrike" dirty="0" smtClean="0">
                <a:solidFill>
                  <a:srgbClr val="1E88E5"/>
                </a:solidFill>
                <a:effectLst/>
                <a:latin typeface="IRANSans"/>
                <a:hlinkClick r:id="rId2"/>
              </a:rPr>
              <a:t>روم</a:t>
            </a:r>
            <a:r>
              <a:rPr lang="fa-IR" sz="2800" b="0" i="0" dirty="0" smtClean="0">
                <a:solidFill>
                  <a:srgbClr val="212121"/>
                </a:solidFill>
                <a:effectLst/>
                <a:latin typeface="IRANSans"/>
              </a:rPr>
              <a:t> باستان وجود داشته و سپس به بسیاری از کشور‌های اروپایی و نقاط دیگر دنیا توسعه‌ یافته است. </a:t>
            </a:r>
            <a:endParaRPr lang="fa-IR" sz="2800" b="0" i="0" dirty="0">
              <a:solidFill>
                <a:srgbClr val="212121"/>
              </a:solidFill>
              <a:effectLst/>
              <a:latin typeface="IRANSans"/>
            </a:endParaRPr>
          </a:p>
        </p:txBody>
      </p:sp>
    </p:spTree>
    <p:extLst>
      <p:ext uri="{BB962C8B-B14F-4D97-AF65-F5344CB8AC3E}">
        <p14:creationId xmlns:p14="http://schemas.microsoft.com/office/powerpoint/2010/main" val="4323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344" y="751525"/>
            <a:ext cx="9130146" cy="483209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r" fontAlgn="base"/>
            <a:endParaRPr lang="fa-IR" b="1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r" fontAlgn="base"/>
            <a:endParaRPr lang="fa-IR" b="1" dirty="0">
              <a:solidFill>
                <a:srgbClr val="212121"/>
              </a:solidFill>
              <a:latin typeface="IRANSans"/>
              <a:cs typeface="B Titr" panose="00000700000000000000" pitchFamily="2" charset="-78"/>
            </a:endParaRPr>
          </a:p>
          <a:p>
            <a:pPr algn="r" fontAlgn="base"/>
            <a:endParaRPr lang="fa-IR" b="1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r" fontAlgn="base"/>
            <a:endParaRPr lang="fa-IR" b="1" dirty="0">
              <a:solidFill>
                <a:srgbClr val="212121"/>
              </a:solidFill>
              <a:latin typeface="IRANSans"/>
              <a:cs typeface="B Titr" panose="00000700000000000000" pitchFamily="2" charset="-78"/>
            </a:endParaRPr>
          </a:p>
          <a:p>
            <a:pPr algn="r" rtl="1" fontAlgn="base"/>
            <a:r>
              <a:rPr lang="fa-IR" sz="3200" b="1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زیر شاخه های گردشگری سلامت</a:t>
            </a:r>
            <a:r>
              <a:rPr lang="en-US" sz="3200" b="1" i="1" dirty="0" smtClean="0">
                <a:solidFill>
                  <a:srgbClr val="212121"/>
                </a:solidFill>
                <a:effectLst/>
                <a:latin typeface="IRANSans"/>
                <a:cs typeface="B Compset" panose="00000400000000000000" pitchFamily="2" charset="-78"/>
              </a:rPr>
              <a:t>Medical Tourism</a:t>
            </a:r>
            <a:r>
              <a:rPr lang="en-US" sz="3200" b="1" i="0" dirty="0" smtClean="0">
                <a:solidFill>
                  <a:srgbClr val="212121"/>
                </a:solidFill>
                <a:effectLst/>
                <a:latin typeface="IRANSans"/>
                <a:cs typeface="B Compset" panose="00000400000000000000" pitchFamily="2" charset="-78"/>
              </a:rPr>
              <a:t>)</a:t>
            </a:r>
            <a:r>
              <a:rPr lang="fa-IR" sz="3200" b="1" i="0" dirty="0" smtClean="0">
                <a:solidFill>
                  <a:srgbClr val="212121"/>
                </a:solidFill>
                <a:effectLst/>
                <a:latin typeface="IRANSans"/>
                <a:cs typeface="B Compset" panose="00000400000000000000" pitchFamily="2" charset="-78"/>
              </a:rPr>
              <a:t>)</a:t>
            </a:r>
            <a:endParaRPr lang="en-US" sz="3200" b="1" i="0" dirty="0" smtClean="0">
              <a:solidFill>
                <a:srgbClr val="212121"/>
              </a:solidFill>
              <a:effectLst/>
              <a:latin typeface="IRANSans"/>
              <a:cs typeface="B Compset" panose="00000400000000000000" pitchFamily="2" charset="-78"/>
            </a:endParaRPr>
          </a:p>
          <a:p>
            <a:pPr algn="r" fontAlgn="base"/>
            <a:endParaRPr lang="fa-IR" b="1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r" fontAlgn="base"/>
            <a:endParaRPr lang="fa-IR" sz="2400" b="1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just" rtl="1" fontAlgn="base"/>
            <a:r>
              <a:rPr lang="fa-IR" sz="2400" b="1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       درواقع گردشگری پزشکی رایج ترین و حساس ترین زیر شاخه گردشگری سلامت است.</a:t>
            </a:r>
          </a:p>
          <a:p>
            <a:pPr algn="just" rtl="1" fontAlgn="base"/>
            <a:endParaRPr lang="fa-IR" sz="2800" b="1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just" rtl="1" fontAlgn="base"/>
            <a:r>
              <a:rPr lang="fa-IR" sz="2000" b="1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 </a:t>
            </a:r>
          </a:p>
          <a:p>
            <a:pPr algn="just" rtl="1" fontAlgn="base"/>
            <a:r>
              <a:rPr lang="fa-IR" sz="3200" b="1" dirty="0" smtClean="0">
                <a:solidFill>
                  <a:srgbClr val="212121"/>
                </a:solidFill>
                <a:latin typeface="IRANSans"/>
                <a:cs typeface="B Compset" panose="00000400000000000000" pitchFamily="2" charset="-78"/>
              </a:rPr>
              <a:t>1- درمان بیمار با انجام عمل جراحی </a:t>
            </a:r>
          </a:p>
          <a:p>
            <a:pPr algn="just" rtl="1" fontAlgn="base"/>
            <a:r>
              <a:rPr lang="fa-IR" sz="3200" b="1" i="0" dirty="0" smtClean="0">
                <a:solidFill>
                  <a:srgbClr val="212121"/>
                </a:solidFill>
                <a:effectLst/>
                <a:latin typeface="IRANSans"/>
                <a:cs typeface="B Compset" panose="00000400000000000000" pitchFamily="2" charset="-78"/>
              </a:rPr>
              <a:t>2- چک آپ سلامت گردشگر در کلینیک ها و بیمارستانهای کشوری</a:t>
            </a:r>
            <a:endParaRPr lang="fa-IR" sz="3200" b="1" i="0" dirty="0">
              <a:solidFill>
                <a:srgbClr val="212121"/>
              </a:solidFill>
              <a:effectLst/>
              <a:latin typeface="IRANSans"/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41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" y="1346858"/>
            <a:ext cx="9684328" cy="249299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r" rtl="1" fontAlgn="base"/>
            <a:endParaRPr lang="fa-IR" sz="2800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r" rtl="1" fontAlgn="base"/>
            <a:endParaRPr lang="fa-IR" sz="2800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r" rtl="1" fontAlgn="base"/>
            <a:r>
              <a:rPr lang="fa-IR" sz="2800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        گردشگری طبیعت درمانی (</a:t>
            </a:r>
            <a:r>
              <a:rPr lang="en-US" sz="2800" i="1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Curative Tourism</a:t>
            </a:r>
            <a:r>
              <a:rPr lang="en-US" sz="2800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)</a:t>
            </a:r>
            <a:r>
              <a:rPr lang="fa-IR" sz="2800" i="0" dirty="0" smtClean="0">
                <a:solidFill>
                  <a:srgbClr val="212121"/>
                </a:solidFill>
                <a:effectLst/>
                <a:latin typeface="IRANSans"/>
                <a:cs typeface="B Titr" panose="00000700000000000000" pitchFamily="2" charset="-78"/>
              </a:rPr>
              <a:t>)</a:t>
            </a:r>
          </a:p>
          <a:p>
            <a:pPr algn="r" rtl="1" fontAlgn="base"/>
            <a:endParaRPr lang="en-US" sz="2400" i="0" dirty="0" smtClean="0">
              <a:solidFill>
                <a:srgbClr val="212121"/>
              </a:solidFill>
              <a:effectLst/>
              <a:latin typeface="IRANSans"/>
              <a:cs typeface="B Titr" panose="00000700000000000000" pitchFamily="2" charset="-78"/>
            </a:endParaRPr>
          </a:p>
          <a:p>
            <a:pPr algn="just" rtl="1" fontAlgn="base"/>
            <a:r>
              <a:rPr lang="fa-IR" sz="2400" b="1" i="0" dirty="0" smtClean="0">
                <a:solidFill>
                  <a:srgbClr val="212121"/>
                </a:solidFill>
                <a:effectLst/>
                <a:latin typeface="IRANSans"/>
                <a:cs typeface="B Compset" panose="00000400000000000000" pitchFamily="2" charset="-78"/>
              </a:rPr>
              <a:t>سفر درمانی به مراکز دارای منابع و خدمات درمانی طبیعی تحت نظارت پزشک را گردشگری طبیعت درمانی می‌گویند. </a:t>
            </a:r>
            <a:endParaRPr lang="fa-IR" sz="2400" b="1" i="0" dirty="0">
              <a:solidFill>
                <a:srgbClr val="212121"/>
              </a:solidFill>
              <a:effectLst/>
              <a:latin typeface="IRANSans"/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681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r>
              <a:rPr lang="fa-IR" dirty="0" smtClean="0"/>
              <a:t>انواع گردشگری سلامت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15676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a-IR" sz="2400" b="1" dirty="0" smtClean="0"/>
              <a:t>1)گردشگری پزشکی</a:t>
            </a:r>
          </a:p>
          <a:p>
            <a:r>
              <a:rPr lang="fa-IR" sz="2400" b="1" dirty="0" smtClean="0"/>
              <a:t>2) گردشگری درمانی</a:t>
            </a:r>
          </a:p>
          <a:p>
            <a:r>
              <a:rPr lang="fa-IR" sz="2400" b="1" dirty="0" smtClean="0"/>
              <a:t>3) گردشگری تندرستی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032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r>
              <a:rPr lang="fa-I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تحلیل وضعیت نظام گردشگری سلامت ایران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7127"/>
            <a:ext cx="8826884" cy="443423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r" rtl="1"/>
            <a:r>
              <a:rPr lang="fa-IR" b="1" dirty="0"/>
              <a:t/>
            </a:r>
            <a:br>
              <a:rPr lang="fa-IR" b="1" dirty="0"/>
            </a:br>
            <a:r>
              <a:rPr lang="fa-IR" b="1" baseline="30000" dirty="0"/>
              <a:t>1</a:t>
            </a:r>
            <a:r>
              <a:rPr lang="fa-IR" b="1" dirty="0"/>
              <a:t> </a:t>
            </a:r>
            <a:r>
              <a:rPr lang="fa-IR" b="1" dirty="0" smtClean="0"/>
              <a:t>-</a:t>
            </a:r>
            <a:r>
              <a:rPr lang="fa-IR" dirty="0" smtClean="0"/>
              <a:t>گروه </a:t>
            </a:r>
            <a:r>
              <a:rPr lang="fa-IR" dirty="0"/>
              <a:t>مدیریت خدمات بهداشتی، مرکز تحقیقات مدیریت خدمات بهداشتی و درمانی، قطب علمی و آموزشی مدیریت سلامت ایران، دانشکده مدیریت و اطلاع رسانی پزشکی، مرکز تحقیقات عوامل اجتماعی موثر بر سلامت، دانشگاه علوم پزشکی </a:t>
            </a:r>
            <a:r>
              <a:rPr lang="fa-IR" dirty="0" smtClean="0"/>
              <a:t>تبریز،ایران </a:t>
            </a:r>
            <a:r>
              <a:rPr lang="fa-IR" dirty="0"/>
              <a:t/>
            </a:r>
            <a:br>
              <a:rPr lang="fa-IR" dirty="0"/>
            </a:br>
            <a:r>
              <a:rPr lang="fa-IR" baseline="30000" dirty="0"/>
              <a:t>2</a:t>
            </a:r>
            <a:r>
              <a:rPr lang="fa-IR" dirty="0"/>
              <a:t> </a:t>
            </a:r>
            <a:r>
              <a:rPr lang="fa-IR" dirty="0" smtClean="0"/>
              <a:t>-مرکز </a:t>
            </a:r>
            <a:r>
              <a:rPr lang="fa-IR" dirty="0"/>
              <a:t>تحقیقات مدیریت خدمات بهداشتی درمانی، دانشکده مدیریت و اطلاع رسانی پزشکی، گروه آموزش بهداشت، دانشکده بهداشت، دانشگاه علوم پزشکی </a:t>
            </a:r>
            <a:r>
              <a:rPr lang="fa-IR" dirty="0" smtClean="0"/>
              <a:t>تبریز، تبریز، ایران</a:t>
            </a:r>
            <a:r>
              <a:rPr lang="fa-IR" dirty="0"/>
              <a:t/>
            </a:r>
            <a:br>
              <a:rPr lang="fa-IR" dirty="0"/>
            </a:br>
            <a:r>
              <a:rPr lang="fa-IR" baseline="30000" dirty="0"/>
              <a:t>3</a:t>
            </a:r>
            <a:r>
              <a:rPr lang="fa-IR" dirty="0"/>
              <a:t> </a:t>
            </a:r>
            <a:r>
              <a:rPr lang="fa-IR" dirty="0" smtClean="0"/>
              <a:t>-مؤسسه </a:t>
            </a:r>
            <a:r>
              <a:rPr lang="fa-IR" dirty="0"/>
              <a:t>ملی تحقیقات سلامت جمهوری اسلامی ایران، دانشگاه علوم پزشکی تهران، تهران، ایران</a:t>
            </a:r>
            <a:br>
              <a:rPr lang="fa-IR" dirty="0"/>
            </a:br>
            <a:r>
              <a:rPr lang="fa-IR" baseline="30000" dirty="0"/>
              <a:t>4</a:t>
            </a:r>
            <a:r>
              <a:rPr lang="fa-IR" dirty="0"/>
              <a:t> </a:t>
            </a:r>
            <a:r>
              <a:rPr lang="fa-IR" dirty="0" smtClean="0"/>
              <a:t>-گروه </a:t>
            </a:r>
            <a:r>
              <a:rPr lang="fa-IR" dirty="0"/>
              <a:t>مدیریت خدمات بهداشتی، قطب علمی و آموزشی مدیریت سلامت ایران، دانشکده مدیریت و اطلاع رسانی پزشکی، دانشگاه علوم پزشکی </a:t>
            </a:r>
            <a:r>
              <a:rPr lang="fa-IR" dirty="0" smtClean="0"/>
              <a:t>تبریز، تبریز، ایران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pPr algn="ctr"/>
            <a:r>
              <a:rPr lang="fa-IR" dirty="0" smtClean="0"/>
              <a:t>اهداف گردشگری سلامت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گردشگری </a:t>
            </a:r>
            <a:r>
              <a:rPr lang="fa-IR" sz="3200" dirty="0"/>
              <a:t>سلامت افزون بر تقويت بنيه اقتصادي كشور متضمن تامين امنيت منطقه اي بوده و در گردش مالی کشورها جایگاه ویژه ای دارد.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917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184</Words>
  <Application>Microsoft Office PowerPoint</Application>
  <PresentationFormat>Widescreen</PresentationFormat>
  <Paragraphs>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 Baran Outline</vt:lpstr>
      <vt:lpstr>B Compset</vt:lpstr>
      <vt:lpstr>B Titr</vt:lpstr>
      <vt:lpstr>IRANSans</vt:lpstr>
      <vt:lpstr>Tahoma</vt:lpstr>
      <vt:lpstr>Trebuchet MS</vt:lpstr>
      <vt:lpstr>Wingdings 3</vt:lpstr>
      <vt:lpstr>Facet</vt:lpstr>
      <vt:lpstr>PowerPoint Presentation</vt:lpstr>
      <vt:lpstr>تعریف گردشگری سلامت </vt:lpstr>
      <vt:lpstr>تعریف بیمار بین الملل </vt:lpstr>
      <vt:lpstr>PowerPoint Presentation</vt:lpstr>
      <vt:lpstr>PowerPoint Presentation</vt:lpstr>
      <vt:lpstr>PowerPoint Presentation</vt:lpstr>
      <vt:lpstr>انواع گردشگری سلامت </vt:lpstr>
      <vt:lpstr>تحلیل وضعیت نظام گردشگری سلامت ایران</vt:lpstr>
      <vt:lpstr>اهداف گردشگری سلامت</vt:lpstr>
      <vt:lpstr>دلایل کاهش چشمگیر گردشگری سلامت   </vt:lpstr>
      <vt:lpstr>فرصت دانشگاه برای جذب بیمار بین الملل   </vt:lpstr>
      <vt:lpstr>بهترین روش های جذب گردشگر سلامت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تعریف گردشگری سلامت</dc:title>
  <dc:creator>windows 10</dc:creator>
  <cp:lastModifiedBy>z</cp:lastModifiedBy>
  <cp:revision>18</cp:revision>
  <dcterms:created xsi:type="dcterms:W3CDTF">2022-10-23T05:00:11Z</dcterms:created>
  <dcterms:modified xsi:type="dcterms:W3CDTF">2022-11-14T06:51:56Z</dcterms:modified>
</cp:coreProperties>
</file>